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3"/>
  </p:notesMasterIdLst>
  <p:sldIdLst>
    <p:sldId id="256" r:id="rId4"/>
    <p:sldId id="257" r:id="rId5"/>
    <p:sldId id="259" r:id="rId6"/>
    <p:sldId id="262" r:id="rId7"/>
    <p:sldId id="260" r:id="rId8"/>
    <p:sldId id="261" r:id="rId9"/>
    <p:sldId id="263" r:id="rId10"/>
    <p:sldId id="264" r:id="rId11"/>
    <p:sldId id="258" r:id="rId1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826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83112-FFEB-4B85-8933-0A89EBDF3BCC}" type="datetimeFigureOut">
              <a:rPr lang="en-GB" smtClean="0"/>
              <a:t>10/04/2024</a:t>
            </a:fld>
            <a:endParaRPr lang="en-GB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F1EA2-FD07-42AA-B1C9-5D3D43EB4EA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276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31A965F-4FF0-41FF-9CE6-291A6DBD3C5B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0CBB51B-F6C2-4295-B690-BDFF3799E767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65AECB0-9BDA-4274-B179-C63F0614E873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CB75F2A-9A69-4F63-867A-4D419081475A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9613D32-4F31-44C2-A5A7-59D3553D119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314E535-EA40-4872-9D5F-7E5C2FDB35D6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A23B00-0757-44BA-A16F-7B5A968CCCFD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00DFCD9-1A59-4FE3-A640-5698B5DEBD57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9F2B38E-C5DC-4BCF-83D2-6BEC1883A95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42CE317-5C55-4141-895F-54E322DF3DE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3C0A696-436B-4E87-AB9D-192117D6B444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PT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PT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A1A3994-C0C9-4FB4-B6EE-5E7A7CEBAAD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erader Verbinder 10"/>
          <p:cNvSpPr/>
          <p:nvPr/>
        </p:nvSpPr>
        <p:spPr>
          <a:xfrm>
            <a:off x="360360" y="814320"/>
            <a:ext cx="114836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Gerader Verbinder 11"/>
          <p:cNvSpPr/>
          <p:nvPr/>
        </p:nvSpPr>
        <p:spPr>
          <a:xfrm>
            <a:off x="360360" y="6040080"/>
            <a:ext cx="114836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extfeld 13"/>
          <p:cNvSpPr/>
          <p:nvPr/>
        </p:nvSpPr>
        <p:spPr>
          <a:xfrm>
            <a:off x="360360" y="6227640"/>
            <a:ext cx="7293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fld id="{706B5C8F-8F09-4601-B492-098CADB6617D}" type="slidenum">
              <a:rPr lang="de-DE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‹nº›</a:t>
            </a:fld>
            <a:endParaRPr lang="pt-PT" sz="900" b="0" strike="noStrike" spc="-1">
              <a:latin typeface="Arial"/>
            </a:endParaRPr>
          </a:p>
        </p:txBody>
      </p:sp>
      <p:pic>
        <p:nvPicPr>
          <p:cNvPr id="3" name="Grafik 2"/>
          <p:cNvPicPr/>
          <p:nvPr/>
        </p:nvPicPr>
        <p:blipFill>
          <a:blip r:embed="rId14"/>
          <a:stretch/>
        </p:blipFill>
        <p:spPr>
          <a:xfrm>
            <a:off x="10245240" y="6049080"/>
            <a:ext cx="1647360" cy="702000"/>
          </a:xfrm>
          <a:prstGeom prst="rect">
            <a:avLst/>
          </a:prstGeom>
          <a:ln w="0">
            <a:noFill/>
          </a:ln>
        </p:spPr>
      </p:pic>
      <p:sp>
        <p:nvSpPr>
          <p:cNvPr id="4" name="Gerader Verbinder 4"/>
          <p:cNvSpPr/>
          <p:nvPr/>
        </p:nvSpPr>
        <p:spPr>
          <a:xfrm>
            <a:off x="4537440" y="6225840"/>
            <a:ext cx="360" cy="312840"/>
          </a:xfrm>
          <a:prstGeom prst="line">
            <a:avLst/>
          </a:prstGeom>
          <a:ln>
            <a:solidFill>
              <a:srgbClr val="006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Fußzeilenplatzhalter 1"/>
          <p:cNvSpPr/>
          <p:nvPr/>
        </p:nvSpPr>
        <p:spPr>
          <a:xfrm>
            <a:off x="4642200" y="6227640"/>
            <a:ext cx="33415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Antonio Vitor, Jonas Betscher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15.04.2024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PT" sz="900" b="0" strike="noStrike" spc="-1">
              <a:latin typeface="Arial"/>
            </a:endParaRPr>
          </a:p>
        </p:txBody>
      </p:sp>
      <p:sp>
        <p:nvSpPr>
          <p:cNvPr id="6" name="Fußzeilenplatzhalter 1"/>
          <p:cNvSpPr/>
          <p:nvPr/>
        </p:nvSpPr>
        <p:spPr>
          <a:xfrm>
            <a:off x="995040" y="6226200"/>
            <a:ext cx="33415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Data Analytics for Smart Grids: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Title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PT" sz="900" b="0" strike="noStrike" spc="-1">
              <a:latin typeface="Arial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PT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ftr" idx="1"/>
          </p:nvPr>
        </p:nvSpPr>
        <p:spPr>
          <a:xfrm>
            <a:off x="858960" y="4699440"/>
            <a:ext cx="334152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>
              <a:lnSpc>
                <a:spcPct val="100000"/>
              </a:lnSpc>
              <a:buNone/>
              <a:defRPr lang="pt-PT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PT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9" name="PlaceHolder 3"/>
          <p:cNvSpPr>
            <a:spLocks noGrp="1"/>
          </p:cNvSpPr>
          <p:nvPr>
            <p:ph type="sldNum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0" rIns="90000" bIns="0" anchor="t">
            <a:noAutofit/>
          </a:bodyPr>
          <a:lstStyle>
            <a:lvl1pPr>
              <a:lnSpc>
                <a:spcPct val="100000"/>
              </a:lnSpc>
              <a:buNone/>
              <a:defRPr lang="de-DE" sz="18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4768DC2A-DF37-4689-9487-2D9BB957B0C5}" type="slidenum">
              <a:rPr lang="de-DE" sz="1800" b="0" strike="noStrike" spc="-1">
                <a:solidFill>
                  <a:srgbClr val="000000"/>
                </a:solidFill>
                <a:latin typeface="Arial"/>
              </a:rPr>
              <a:t>‹nº›</a:t>
            </a:fld>
            <a:endParaRPr lang="pt-PT" sz="1800" b="0" strike="noStrike" spc="-1"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0" rIns="90000" bIns="0" anchor="t">
            <a:noAutofit/>
          </a:bodyPr>
          <a:lstStyle>
            <a:lvl1pPr>
              <a:defRPr lang="pt-PT" sz="1400" b="0" strike="noStrike" spc="-1">
                <a:latin typeface="Times New Roman"/>
              </a:defRPr>
            </a:lvl1pPr>
          </a:lstStyle>
          <a:p>
            <a:endParaRPr lang="pt-PT" sz="1400" b="0" strike="noStrike" spc="-1"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erader Verbinder 10"/>
          <p:cNvSpPr/>
          <p:nvPr/>
        </p:nvSpPr>
        <p:spPr>
          <a:xfrm>
            <a:off x="360360" y="814320"/>
            <a:ext cx="114836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Gerader Verbinder 11"/>
          <p:cNvSpPr/>
          <p:nvPr/>
        </p:nvSpPr>
        <p:spPr>
          <a:xfrm>
            <a:off x="360360" y="6040080"/>
            <a:ext cx="114836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Textfeld 13" hidden="1"/>
          <p:cNvSpPr/>
          <p:nvPr/>
        </p:nvSpPr>
        <p:spPr>
          <a:xfrm>
            <a:off x="360360" y="6227640"/>
            <a:ext cx="7293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fld id="{A91C3818-1C66-4B09-B17F-70F7A56EE7A3}" type="slidenum">
              <a:rPr lang="de-DE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‹nº›</a:t>
            </a:fld>
            <a:endParaRPr lang="pt-PT" sz="900" b="0" strike="noStrike" spc="-1">
              <a:latin typeface="Arial"/>
            </a:endParaRPr>
          </a:p>
        </p:txBody>
      </p:sp>
      <p:pic>
        <p:nvPicPr>
          <p:cNvPr id="51" name="Grafik 2"/>
          <p:cNvPicPr/>
          <p:nvPr/>
        </p:nvPicPr>
        <p:blipFill>
          <a:blip r:embed="rId14"/>
          <a:stretch/>
        </p:blipFill>
        <p:spPr>
          <a:xfrm>
            <a:off x="10245240" y="6049080"/>
            <a:ext cx="1647360" cy="702000"/>
          </a:xfrm>
          <a:prstGeom prst="rect">
            <a:avLst/>
          </a:prstGeom>
          <a:ln w="0">
            <a:noFill/>
          </a:ln>
        </p:spPr>
      </p:pic>
      <p:sp>
        <p:nvSpPr>
          <p:cNvPr id="52" name="Gerader Verbinder 4"/>
          <p:cNvSpPr/>
          <p:nvPr/>
        </p:nvSpPr>
        <p:spPr>
          <a:xfrm>
            <a:off x="4537440" y="6225840"/>
            <a:ext cx="360" cy="312840"/>
          </a:xfrm>
          <a:prstGeom prst="line">
            <a:avLst/>
          </a:prstGeom>
          <a:ln>
            <a:solidFill>
              <a:srgbClr val="006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Fußzeilenplatzhalter 1" hidden="1"/>
          <p:cNvSpPr/>
          <p:nvPr/>
        </p:nvSpPr>
        <p:spPr>
          <a:xfrm>
            <a:off x="4642200" y="6227640"/>
            <a:ext cx="33415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Antonio Vitor, Jonas Betscher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15.04.2024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PT" sz="900" b="0" strike="noStrike" spc="-1">
              <a:latin typeface="Arial"/>
            </a:endParaRPr>
          </a:p>
        </p:txBody>
      </p:sp>
      <p:sp>
        <p:nvSpPr>
          <p:cNvPr id="54" name="Fußzeilenplatzhalter 1" hidden="1"/>
          <p:cNvSpPr/>
          <p:nvPr/>
        </p:nvSpPr>
        <p:spPr>
          <a:xfrm>
            <a:off x="995040" y="6226200"/>
            <a:ext cx="33415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Data Analytics for Smart Grids: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Title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PT" sz="900" b="0" strike="noStrike" spc="-1">
              <a:latin typeface="Arial"/>
            </a:endParaRPr>
          </a:p>
        </p:txBody>
      </p:sp>
      <p:pic>
        <p:nvPicPr>
          <p:cNvPr id="55" name="Grafik 5"/>
          <p:cNvPicPr/>
          <p:nvPr/>
        </p:nvPicPr>
        <p:blipFill>
          <a:blip r:embed="rId15"/>
          <a:srcRect t="17765" b="16073"/>
          <a:stretch/>
        </p:blipFill>
        <p:spPr>
          <a:xfrm>
            <a:off x="0" y="0"/>
            <a:ext cx="12191400" cy="4534200"/>
          </a:xfrm>
          <a:prstGeom prst="rect">
            <a:avLst/>
          </a:prstGeom>
          <a:ln w="0">
            <a:noFill/>
          </a:ln>
        </p:spPr>
      </p:pic>
      <p:pic>
        <p:nvPicPr>
          <p:cNvPr id="56" name="Grafik 1"/>
          <p:cNvPicPr/>
          <p:nvPr/>
        </p:nvPicPr>
        <p:blipFill>
          <a:blip r:embed="rId14"/>
          <a:stretch/>
        </p:blipFill>
        <p:spPr>
          <a:xfrm>
            <a:off x="10245240" y="6049080"/>
            <a:ext cx="1647360" cy="702000"/>
          </a:xfrm>
          <a:prstGeom prst="rect">
            <a:avLst/>
          </a:prstGeom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PT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erader Verbinder 10"/>
          <p:cNvSpPr/>
          <p:nvPr/>
        </p:nvSpPr>
        <p:spPr>
          <a:xfrm>
            <a:off x="360360" y="814320"/>
            <a:ext cx="114836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Gerader Verbinder 11"/>
          <p:cNvSpPr/>
          <p:nvPr/>
        </p:nvSpPr>
        <p:spPr>
          <a:xfrm>
            <a:off x="360360" y="6040080"/>
            <a:ext cx="114836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Textfeld 13" hidden="1"/>
          <p:cNvSpPr/>
          <p:nvPr/>
        </p:nvSpPr>
        <p:spPr>
          <a:xfrm>
            <a:off x="360360" y="6227640"/>
            <a:ext cx="7293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fld id="{AC7F67DD-1D91-44B5-92A1-3B80B85487BE}" type="slidenum">
              <a:rPr lang="de-DE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‹nº›</a:t>
            </a:fld>
            <a:endParaRPr lang="pt-PT" sz="900" b="0" strike="noStrike" spc="-1">
              <a:latin typeface="Arial"/>
            </a:endParaRPr>
          </a:p>
        </p:txBody>
      </p:sp>
      <p:pic>
        <p:nvPicPr>
          <p:cNvPr id="98" name="Grafik 2"/>
          <p:cNvPicPr/>
          <p:nvPr/>
        </p:nvPicPr>
        <p:blipFill>
          <a:blip r:embed="rId14"/>
          <a:stretch/>
        </p:blipFill>
        <p:spPr>
          <a:xfrm>
            <a:off x="10245240" y="6049080"/>
            <a:ext cx="1647360" cy="702000"/>
          </a:xfrm>
          <a:prstGeom prst="rect">
            <a:avLst/>
          </a:prstGeom>
          <a:ln w="0">
            <a:noFill/>
          </a:ln>
        </p:spPr>
      </p:pic>
      <p:sp>
        <p:nvSpPr>
          <p:cNvPr id="99" name="Gerader Verbinder 4"/>
          <p:cNvSpPr/>
          <p:nvPr/>
        </p:nvSpPr>
        <p:spPr>
          <a:xfrm>
            <a:off x="4537440" y="6225840"/>
            <a:ext cx="360" cy="312840"/>
          </a:xfrm>
          <a:prstGeom prst="line">
            <a:avLst/>
          </a:prstGeom>
          <a:ln>
            <a:solidFill>
              <a:srgbClr val="0061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Fußzeilenplatzhalter 1" hidden="1"/>
          <p:cNvSpPr/>
          <p:nvPr/>
        </p:nvSpPr>
        <p:spPr>
          <a:xfrm>
            <a:off x="4642200" y="6227640"/>
            <a:ext cx="33415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Antonio Vitor, Jonas Betscher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15.04.2024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PT" sz="900" b="0" strike="noStrike" spc="-1">
              <a:latin typeface="Arial"/>
            </a:endParaRPr>
          </a:p>
        </p:txBody>
      </p:sp>
      <p:sp>
        <p:nvSpPr>
          <p:cNvPr id="101" name="Fußzeilenplatzhalter 1" hidden="1"/>
          <p:cNvSpPr/>
          <p:nvPr/>
        </p:nvSpPr>
        <p:spPr>
          <a:xfrm>
            <a:off x="995040" y="6226200"/>
            <a:ext cx="334152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Data Analytics for Smart Grids: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rgbClr val="009DE0"/>
                </a:solidFill>
                <a:latin typeface="Arial"/>
                <a:ea typeface="ＭＳ Ｐゴシック"/>
              </a:rPr>
              <a:t>Title</a:t>
            </a:r>
            <a:endParaRPr lang="pt-PT" sz="9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PT" sz="900" b="0" strike="noStrike" spc="-1">
              <a:latin typeface="Arial"/>
            </a:endParaRPr>
          </a:p>
        </p:txBody>
      </p:sp>
      <p:sp>
        <p:nvSpPr>
          <p:cNvPr id="102" name="Gerader Verbinder 11"/>
          <p:cNvSpPr/>
          <p:nvPr/>
        </p:nvSpPr>
        <p:spPr>
          <a:xfrm>
            <a:off x="360360" y="6040080"/>
            <a:ext cx="114836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Title 1"/>
          <p:cNvSpPr/>
          <p:nvPr/>
        </p:nvSpPr>
        <p:spPr>
          <a:xfrm>
            <a:off x="382680" y="1591200"/>
            <a:ext cx="11483280" cy="1078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90000"/>
              </a:lnSpc>
              <a:buNone/>
            </a:pPr>
            <a:endParaRPr lang="pt-PT" sz="3200" b="0" strike="noStrike" spc="-1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lang="de-DE" sz="3200" b="1" strike="noStrike" spc="-1">
                <a:solidFill>
                  <a:srgbClr val="009DE0"/>
                </a:solidFill>
                <a:latin typeface="Arial"/>
                <a:ea typeface="ＭＳ Ｐゴシック"/>
              </a:rPr>
              <a:t>Thank you for your attention.</a:t>
            </a:r>
            <a:endParaRPr lang="pt-PT" sz="3200" b="0" strike="noStrike" spc="-1">
              <a:latin typeface="Arial"/>
            </a:endParaRPr>
          </a:p>
        </p:txBody>
      </p:sp>
      <p:pic>
        <p:nvPicPr>
          <p:cNvPr id="104" name="Grafik 3"/>
          <p:cNvPicPr/>
          <p:nvPr/>
        </p:nvPicPr>
        <p:blipFill>
          <a:blip r:embed="rId14"/>
          <a:stretch/>
        </p:blipFill>
        <p:spPr>
          <a:xfrm>
            <a:off x="10245240" y="6049080"/>
            <a:ext cx="1647360" cy="70200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PT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PT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PT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54360" y="5246469"/>
            <a:ext cx="11483280" cy="53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de-DE" sz="3200" b="1" strike="noStrike" spc="-1" dirty="0">
                <a:solidFill>
                  <a:srgbClr val="009DE0"/>
                </a:solidFill>
                <a:latin typeface="Arial"/>
                <a:ea typeface="ＭＳ Ｐゴシック"/>
              </a:rPr>
              <a:t>Phase identification with using voltage profile data</a:t>
            </a:r>
            <a:endParaRPr lang="pt-PT" sz="3200" b="0" strike="noStrike" spc="-1" dirty="0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354360" y="4737600"/>
            <a:ext cx="11483280" cy="53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buNone/>
            </a:pPr>
            <a:r>
              <a:rPr lang="pt-PT" sz="3200" b="0" strike="noStrike" spc="-1" dirty="0">
                <a:latin typeface="Arial"/>
              </a:rPr>
              <a:t>Project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D944D83-6B7F-58D0-A73C-6B651B484537}"/>
              </a:ext>
            </a:extLst>
          </p:cNvPr>
          <p:cNvSpPr txBox="1"/>
          <p:nvPr/>
        </p:nvSpPr>
        <p:spPr>
          <a:xfrm>
            <a:off x="354360" y="6157402"/>
            <a:ext cx="33057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Data </a:t>
            </a:r>
            <a:r>
              <a:rPr lang="pt-BR" sz="1100" dirty="0" err="1">
                <a:solidFill>
                  <a:srgbClr val="00B6F0"/>
                </a:solidFill>
              </a:rPr>
              <a:t>Analytics</a:t>
            </a:r>
            <a:r>
              <a:rPr lang="pt-BR" sz="1100" dirty="0">
                <a:solidFill>
                  <a:srgbClr val="00B6F0"/>
                </a:solidFill>
              </a:rPr>
              <a:t> for </a:t>
            </a:r>
            <a:r>
              <a:rPr lang="pt-BR" sz="1100" dirty="0" err="1">
                <a:solidFill>
                  <a:srgbClr val="00B6F0"/>
                </a:solidFill>
              </a:rPr>
              <a:t>Smart</a:t>
            </a:r>
            <a:r>
              <a:rPr lang="pt-BR" sz="1100" dirty="0">
                <a:solidFill>
                  <a:srgbClr val="00B6F0"/>
                </a:solidFill>
              </a:rPr>
              <a:t> Grids</a:t>
            </a:r>
          </a:p>
          <a:p>
            <a:r>
              <a:rPr lang="en-GB" sz="1100" dirty="0">
                <a:solidFill>
                  <a:srgbClr val="00B6F0"/>
                </a:solidFill>
              </a:rPr>
              <a:t>Phase identification with using voltage profile data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BD2A73-E800-13CA-BB81-3C46270F6B50}"/>
              </a:ext>
            </a:extLst>
          </p:cNvPr>
          <p:cNvSpPr txBox="1"/>
          <p:nvPr/>
        </p:nvSpPr>
        <p:spPr>
          <a:xfrm>
            <a:off x="4644897" y="6157402"/>
            <a:ext cx="2686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Antonio Villas Bôas </a:t>
            </a:r>
            <a:r>
              <a:rPr lang="pt-BR" sz="1100" dirty="0" err="1">
                <a:solidFill>
                  <a:srgbClr val="00B6F0"/>
                </a:solidFill>
              </a:rPr>
              <a:t>and</a:t>
            </a:r>
            <a:r>
              <a:rPr lang="pt-BR" sz="1100" dirty="0">
                <a:solidFill>
                  <a:srgbClr val="00B6F0"/>
                </a:solidFill>
              </a:rPr>
              <a:t> Jonas </a:t>
            </a:r>
            <a:r>
              <a:rPr lang="pt-BR" sz="1100" dirty="0" err="1">
                <a:solidFill>
                  <a:srgbClr val="00B6F0"/>
                </a:solidFill>
              </a:rPr>
              <a:t>Betscher</a:t>
            </a:r>
            <a:endParaRPr lang="pt-BR" sz="1100" dirty="0">
              <a:solidFill>
                <a:srgbClr val="00B6F0"/>
              </a:solidFill>
            </a:endParaRPr>
          </a:p>
          <a:p>
            <a:r>
              <a:rPr lang="pt-BR" sz="1100" dirty="0">
                <a:solidFill>
                  <a:srgbClr val="00B6F0"/>
                </a:solidFill>
              </a:rPr>
              <a:t>April 15th, 2024</a:t>
            </a:r>
            <a:endParaRPr lang="en-GB" sz="1100" dirty="0">
              <a:solidFill>
                <a:srgbClr val="00B6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idade vista de cima de um palco&#10;&#10;Descrição gerada automaticamente">
            <a:extLst>
              <a:ext uri="{FF2B5EF4-FFF2-40B4-BE49-F238E27FC236}">
                <a16:creationId xmlns:a16="http://schemas.microsoft.com/office/drawing/2014/main" id="{5F29F81D-0C04-B488-D688-710E00E301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488"/>
            <a:ext cx="5213024" cy="521302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08CAD21-8CE1-6B7E-3A42-7834D9E5C5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1944" y="822487"/>
            <a:ext cx="12203943" cy="52130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54360" y="126746"/>
            <a:ext cx="9143280" cy="65918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buNone/>
            </a:pPr>
            <a:r>
              <a:rPr lang="pt-PT" sz="4400" b="0" strike="noStrike" spc="-1" dirty="0">
                <a:latin typeface="Arial"/>
              </a:rPr>
              <a:t>Project Goal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77D149-E437-3998-FC61-F1F282BE8B08}"/>
              </a:ext>
            </a:extLst>
          </p:cNvPr>
          <p:cNvSpPr txBox="1"/>
          <p:nvPr/>
        </p:nvSpPr>
        <p:spPr>
          <a:xfrm>
            <a:off x="354360" y="6157402"/>
            <a:ext cx="330571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Data </a:t>
            </a:r>
            <a:r>
              <a:rPr lang="pt-BR" sz="1100" dirty="0" err="1">
                <a:solidFill>
                  <a:srgbClr val="00B6F0"/>
                </a:solidFill>
              </a:rPr>
              <a:t>Analytics</a:t>
            </a:r>
            <a:r>
              <a:rPr lang="pt-BR" sz="1100" dirty="0">
                <a:solidFill>
                  <a:srgbClr val="00B6F0"/>
                </a:solidFill>
              </a:rPr>
              <a:t> for </a:t>
            </a:r>
            <a:r>
              <a:rPr lang="pt-BR" sz="1100" dirty="0" err="1">
                <a:solidFill>
                  <a:srgbClr val="00B6F0"/>
                </a:solidFill>
              </a:rPr>
              <a:t>Smart</a:t>
            </a:r>
            <a:r>
              <a:rPr lang="pt-BR" sz="1100" dirty="0">
                <a:solidFill>
                  <a:srgbClr val="00B6F0"/>
                </a:solidFill>
              </a:rPr>
              <a:t> Grids</a:t>
            </a:r>
          </a:p>
          <a:p>
            <a:r>
              <a:rPr lang="en-GB" sz="1100" dirty="0">
                <a:solidFill>
                  <a:srgbClr val="00B6F0"/>
                </a:solidFill>
              </a:rPr>
              <a:t>Phase identification with using voltage profile data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312A07-A978-1F3D-CA35-14166CA6F936}"/>
              </a:ext>
            </a:extLst>
          </p:cNvPr>
          <p:cNvSpPr txBox="1"/>
          <p:nvPr/>
        </p:nvSpPr>
        <p:spPr>
          <a:xfrm>
            <a:off x="4644897" y="6157402"/>
            <a:ext cx="268695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Antonio Villas Bôas </a:t>
            </a:r>
            <a:r>
              <a:rPr lang="pt-BR" sz="1100" dirty="0" err="1">
                <a:solidFill>
                  <a:srgbClr val="00B6F0"/>
                </a:solidFill>
              </a:rPr>
              <a:t>and</a:t>
            </a:r>
            <a:r>
              <a:rPr lang="pt-BR" sz="1100" dirty="0">
                <a:solidFill>
                  <a:srgbClr val="00B6F0"/>
                </a:solidFill>
              </a:rPr>
              <a:t> Jonas </a:t>
            </a:r>
            <a:r>
              <a:rPr lang="pt-BR" sz="1100" dirty="0" err="1">
                <a:solidFill>
                  <a:srgbClr val="00B6F0"/>
                </a:solidFill>
              </a:rPr>
              <a:t>Betscher</a:t>
            </a:r>
            <a:endParaRPr lang="pt-BR" sz="1100" dirty="0">
              <a:solidFill>
                <a:srgbClr val="00B6F0"/>
              </a:solidFill>
            </a:endParaRPr>
          </a:p>
          <a:p>
            <a:r>
              <a:rPr lang="pt-BR" sz="1100" dirty="0">
                <a:solidFill>
                  <a:srgbClr val="00B6F0"/>
                </a:solidFill>
              </a:rPr>
              <a:t>April 15th, 2024</a:t>
            </a:r>
            <a:endParaRPr lang="en-GB" sz="1100" dirty="0">
              <a:solidFill>
                <a:srgbClr val="00B6F0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D25E0E-8A90-125C-DA26-A7DB507151F1}"/>
              </a:ext>
            </a:extLst>
          </p:cNvPr>
          <p:cNvSpPr txBox="1"/>
          <p:nvPr/>
        </p:nvSpPr>
        <p:spPr>
          <a:xfrm>
            <a:off x="4926000" y="1330988"/>
            <a:ext cx="6188202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/>
              <a:t>Benefits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Smart</a:t>
            </a:r>
            <a:r>
              <a:rPr lang="pt-BR" dirty="0"/>
              <a:t> Grids: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Increased energy efficiency and reliability;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Enhanced capacity for demand response;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Real-time Monitoring and Control;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/>
              <a:t>Challenges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Phase</a:t>
            </a:r>
            <a:r>
              <a:rPr lang="pt-BR" dirty="0"/>
              <a:t> </a:t>
            </a:r>
            <a:r>
              <a:rPr lang="pt-BR" dirty="0" err="1"/>
              <a:t>Identification</a:t>
            </a:r>
            <a:r>
              <a:rPr lang="pt-BR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Per-phase aggregate energy measurements are usually unavailable;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Incorrect identification leads to energy loss;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Impact on load balancing between phases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8DC799-4592-5836-CC24-17C3D50F21D4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xfrm>
            <a:off x="9737890" y="6273539"/>
            <a:ext cx="0" cy="0"/>
          </a:xfrm>
        </p:spPr>
        <p:txBody>
          <a:bodyPr/>
          <a:lstStyle/>
          <a:p>
            <a:fld id="{1314E535-EA40-4872-9D5F-7E5C2FDB35D6}" type="slidenum">
              <a:rPr lang="en-GB" smtClean="0"/>
              <a:t>2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F29F81D-0C04-B488-D688-710E00E301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7117" y="822486"/>
            <a:ext cx="5213024" cy="521302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08CAD21-8CE1-6B7E-3A42-7834D9E5C5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0" y="822487"/>
            <a:ext cx="12191999" cy="52130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m 5" descr="Gráfico, Gráfico de radar&#10;&#10;Descrição gerada automaticamente">
            <a:extLst>
              <a:ext uri="{FF2B5EF4-FFF2-40B4-BE49-F238E27FC236}">
                <a16:creationId xmlns:a16="http://schemas.microsoft.com/office/drawing/2014/main" id="{D5A2846B-9392-D81A-BA9E-9A94DD8459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39" y="1234909"/>
            <a:ext cx="4388177" cy="4388177"/>
          </a:xfrm>
          <a:prstGeom prst="rect">
            <a:avLst/>
          </a:prstGeom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54360" y="126746"/>
            <a:ext cx="9143280" cy="65918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buNone/>
            </a:pPr>
            <a:r>
              <a:rPr lang="pt-PT" sz="4400" b="0" strike="noStrike" spc="-1" dirty="0">
                <a:latin typeface="Arial"/>
              </a:rPr>
              <a:t>Data Overview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77D149-E437-3998-FC61-F1F282BE8B08}"/>
              </a:ext>
            </a:extLst>
          </p:cNvPr>
          <p:cNvSpPr txBox="1"/>
          <p:nvPr/>
        </p:nvSpPr>
        <p:spPr>
          <a:xfrm>
            <a:off x="354360" y="6157402"/>
            <a:ext cx="330571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Data </a:t>
            </a:r>
            <a:r>
              <a:rPr lang="pt-BR" sz="1100" dirty="0" err="1">
                <a:solidFill>
                  <a:srgbClr val="00B6F0"/>
                </a:solidFill>
              </a:rPr>
              <a:t>Analytics</a:t>
            </a:r>
            <a:r>
              <a:rPr lang="pt-BR" sz="1100" dirty="0">
                <a:solidFill>
                  <a:srgbClr val="00B6F0"/>
                </a:solidFill>
              </a:rPr>
              <a:t> for </a:t>
            </a:r>
            <a:r>
              <a:rPr lang="pt-BR" sz="1100" dirty="0" err="1">
                <a:solidFill>
                  <a:srgbClr val="00B6F0"/>
                </a:solidFill>
              </a:rPr>
              <a:t>Smart</a:t>
            </a:r>
            <a:r>
              <a:rPr lang="pt-BR" sz="1100" dirty="0">
                <a:solidFill>
                  <a:srgbClr val="00B6F0"/>
                </a:solidFill>
              </a:rPr>
              <a:t> Grids</a:t>
            </a:r>
          </a:p>
          <a:p>
            <a:r>
              <a:rPr lang="en-GB" sz="1100" dirty="0">
                <a:solidFill>
                  <a:srgbClr val="00B6F0"/>
                </a:solidFill>
              </a:rPr>
              <a:t>Phase identification with using voltage profile data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312A07-A978-1F3D-CA35-14166CA6F936}"/>
              </a:ext>
            </a:extLst>
          </p:cNvPr>
          <p:cNvSpPr txBox="1"/>
          <p:nvPr/>
        </p:nvSpPr>
        <p:spPr>
          <a:xfrm>
            <a:off x="4644897" y="6157402"/>
            <a:ext cx="268695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Antonio Villas Bôas </a:t>
            </a:r>
            <a:r>
              <a:rPr lang="pt-BR" sz="1100" dirty="0" err="1">
                <a:solidFill>
                  <a:srgbClr val="00B6F0"/>
                </a:solidFill>
              </a:rPr>
              <a:t>and</a:t>
            </a:r>
            <a:r>
              <a:rPr lang="pt-BR" sz="1100" dirty="0">
                <a:solidFill>
                  <a:srgbClr val="00B6F0"/>
                </a:solidFill>
              </a:rPr>
              <a:t> Jonas </a:t>
            </a:r>
            <a:r>
              <a:rPr lang="pt-BR" sz="1100" dirty="0" err="1">
                <a:solidFill>
                  <a:srgbClr val="00B6F0"/>
                </a:solidFill>
              </a:rPr>
              <a:t>Betscher</a:t>
            </a:r>
            <a:endParaRPr lang="pt-BR" sz="1100" dirty="0">
              <a:solidFill>
                <a:srgbClr val="00B6F0"/>
              </a:solidFill>
            </a:endParaRPr>
          </a:p>
          <a:p>
            <a:r>
              <a:rPr lang="pt-BR" sz="1100" dirty="0">
                <a:solidFill>
                  <a:srgbClr val="00B6F0"/>
                </a:solidFill>
              </a:rPr>
              <a:t>April 15th, 2024</a:t>
            </a:r>
            <a:endParaRPr lang="en-GB" sz="1100" dirty="0">
              <a:solidFill>
                <a:srgbClr val="00B6F0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D25E0E-8A90-125C-DA26-A7DB507151F1}"/>
              </a:ext>
            </a:extLst>
          </p:cNvPr>
          <p:cNvSpPr txBox="1"/>
          <p:nvPr/>
        </p:nvSpPr>
        <p:spPr>
          <a:xfrm>
            <a:off x="542585" y="1763797"/>
            <a:ext cx="6234976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err="1"/>
              <a:t>Same</a:t>
            </a:r>
            <a:r>
              <a:rPr lang="pt-BR" dirty="0"/>
              <a:t> data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lab</a:t>
            </a:r>
            <a:r>
              <a:rPr lang="pt-BR" dirty="0"/>
              <a:t> 6-7 </a:t>
            </a:r>
            <a:r>
              <a:rPr lang="pt-BR" dirty="0" err="1"/>
              <a:t>with</a:t>
            </a:r>
            <a:r>
              <a:rPr lang="pt-BR" dirty="0"/>
              <a:t> extras: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err="1"/>
              <a:t>Added</a:t>
            </a:r>
            <a:r>
              <a:rPr lang="pt-BR" dirty="0"/>
              <a:t> 6 new </a:t>
            </a:r>
            <a:r>
              <a:rPr lang="pt-BR" dirty="0" err="1"/>
              <a:t>consumers</a:t>
            </a:r>
            <a:r>
              <a:rPr lang="pt-BR" dirty="0"/>
              <a:t> (10 in total);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New network;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took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apparent</a:t>
            </a:r>
            <a:r>
              <a:rPr lang="pt-BR" dirty="0"/>
              <a:t> </a:t>
            </a:r>
            <a:r>
              <a:rPr lang="pt-BR" dirty="0" err="1"/>
              <a:t>power</a:t>
            </a:r>
            <a:r>
              <a:rPr lang="pt-BR" dirty="0"/>
              <a:t> data </a:t>
            </a:r>
            <a:r>
              <a:rPr lang="pt-BR" i="1" dirty="0"/>
              <a:t>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Lab</a:t>
            </a:r>
            <a:r>
              <a:rPr lang="pt-BR" dirty="0"/>
              <a:t> 6-7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generate</a:t>
            </a:r>
            <a:r>
              <a:rPr lang="pt-BR" dirty="0"/>
              <a:t> new </a:t>
            </a:r>
            <a:r>
              <a:rPr lang="pt-BR" dirty="0" err="1"/>
              <a:t>columns</a:t>
            </a:r>
            <a:r>
              <a:rPr lang="pt-BR" dirty="0"/>
              <a:t> for </a:t>
            </a:r>
            <a:r>
              <a:rPr lang="pt-BR" dirty="0" err="1"/>
              <a:t>each</a:t>
            </a:r>
            <a:r>
              <a:rPr lang="pt-BR" dirty="0"/>
              <a:t> new </a:t>
            </a:r>
            <a:r>
              <a:rPr lang="pt-BR" dirty="0" err="1"/>
              <a:t>consumer</a:t>
            </a:r>
            <a:r>
              <a:rPr lang="pt-BR" dirty="0"/>
              <a:t>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Now each phase has at least 2 consumers;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A18B90-9868-9927-9C98-2D25491CF81E}"/>
              </a:ext>
            </a:extLst>
          </p:cNvPr>
          <p:cNvSpPr txBox="1"/>
          <p:nvPr/>
        </p:nvSpPr>
        <p:spPr>
          <a:xfrm>
            <a:off x="6829715" y="5263818"/>
            <a:ext cx="338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Figure 1 – new network </a:t>
            </a:r>
            <a:r>
              <a:rPr lang="pt-BR" sz="1200" dirty="0" err="1"/>
              <a:t>topology</a:t>
            </a:r>
            <a:endParaRPr lang="en-GB" sz="1200" dirty="0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5350820-C0FF-6053-1803-DD0893EE34A3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xfrm>
            <a:off x="9747316" y="6297105"/>
            <a:ext cx="0" cy="0"/>
          </a:xfrm>
        </p:spPr>
        <p:txBody>
          <a:bodyPr/>
          <a:lstStyle/>
          <a:p>
            <a:fld id="{1314E535-EA40-4872-9D5F-7E5C2FDB35D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7690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F29F81D-0C04-B488-D688-710E00E301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7117" y="822486"/>
            <a:ext cx="5213024" cy="521302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08CAD21-8CE1-6B7E-3A42-7834D9E5C5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0" y="822487"/>
            <a:ext cx="12191999" cy="52130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Imagem 5" descr="Gráfico, Gráfico de radar&#10;&#10;Descrição gerada automaticamente">
            <a:extLst>
              <a:ext uri="{FF2B5EF4-FFF2-40B4-BE49-F238E27FC236}">
                <a16:creationId xmlns:a16="http://schemas.microsoft.com/office/drawing/2014/main" id="{D5A2846B-9392-D81A-BA9E-9A94DD8459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39" y="1234909"/>
            <a:ext cx="4388177" cy="4388177"/>
          </a:xfrm>
          <a:prstGeom prst="rect">
            <a:avLst/>
          </a:prstGeom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54360" y="126746"/>
            <a:ext cx="9143280" cy="65918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buNone/>
            </a:pPr>
            <a:r>
              <a:rPr lang="pt-PT" sz="4400" b="0" strike="noStrike" spc="-1" dirty="0">
                <a:latin typeface="Arial"/>
              </a:rPr>
              <a:t>Data Overview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77D149-E437-3998-FC61-F1F282BE8B08}"/>
              </a:ext>
            </a:extLst>
          </p:cNvPr>
          <p:cNvSpPr txBox="1"/>
          <p:nvPr/>
        </p:nvSpPr>
        <p:spPr>
          <a:xfrm>
            <a:off x="354360" y="6157402"/>
            <a:ext cx="330571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Data </a:t>
            </a:r>
            <a:r>
              <a:rPr lang="pt-BR" sz="1100" dirty="0" err="1">
                <a:solidFill>
                  <a:srgbClr val="00B6F0"/>
                </a:solidFill>
              </a:rPr>
              <a:t>Analytics</a:t>
            </a:r>
            <a:r>
              <a:rPr lang="pt-BR" sz="1100" dirty="0">
                <a:solidFill>
                  <a:srgbClr val="00B6F0"/>
                </a:solidFill>
              </a:rPr>
              <a:t> for </a:t>
            </a:r>
            <a:r>
              <a:rPr lang="pt-BR" sz="1100" dirty="0" err="1">
                <a:solidFill>
                  <a:srgbClr val="00B6F0"/>
                </a:solidFill>
              </a:rPr>
              <a:t>Smart</a:t>
            </a:r>
            <a:r>
              <a:rPr lang="pt-BR" sz="1100" dirty="0">
                <a:solidFill>
                  <a:srgbClr val="00B6F0"/>
                </a:solidFill>
              </a:rPr>
              <a:t> Grids</a:t>
            </a:r>
          </a:p>
          <a:p>
            <a:r>
              <a:rPr lang="en-GB" sz="1100" dirty="0">
                <a:solidFill>
                  <a:srgbClr val="00B6F0"/>
                </a:solidFill>
              </a:rPr>
              <a:t>Phase identification with using voltage profile data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312A07-A978-1F3D-CA35-14166CA6F936}"/>
              </a:ext>
            </a:extLst>
          </p:cNvPr>
          <p:cNvSpPr txBox="1"/>
          <p:nvPr/>
        </p:nvSpPr>
        <p:spPr>
          <a:xfrm>
            <a:off x="4644897" y="6157402"/>
            <a:ext cx="268695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Antonio Villas Bôas </a:t>
            </a:r>
            <a:r>
              <a:rPr lang="pt-BR" sz="1100" dirty="0" err="1">
                <a:solidFill>
                  <a:srgbClr val="00B6F0"/>
                </a:solidFill>
              </a:rPr>
              <a:t>and</a:t>
            </a:r>
            <a:r>
              <a:rPr lang="pt-BR" sz="1100" dirty="0">
                <a:solidFill>
                  <a:srgbClr val="00B6F0"/>
                </a:solidFill>
              </a:rPr>
              <a:t> Jonas </a:t>
            </a:r>
            <a:r>
              <a:rPr lang="pt-BR" sz="1100" dirty="0" err="1">
                <a:solidFill>
                  <a:srgbClr val="00B6F0"/>
                </a:solidFill>
              </a:rPr>
              <a:t>Betscher</a:t>
            </a:r>
            <a:endParaRPr lang="pt-BR" sz="1100" dirty="0">
              <a:solidFill>
                <a:srgbClr val="00B6F0"/>
              </a:solidFill>
            </a:endParaRPr>
          </a:p>
          <a:p>
            <a:r>
              <a:rPr lang="pt-BR" sz="1100" dirty="0">
                <a:solidFill>
                  <a:srgbClr val="00B6F0"/>
                </a:solidFill>
              </a:rPr>
              <a:t>April 15th, 2024</a:t>
            </a:r>
            <a:endParaRPr lang="en-GB" sz="1100" dirty="0">
              <a:solidFill>
                <a:srgbClr val="00B6F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A18B90-9868-9927-9C98-2D25491CF81E}"/>
              </a:ext>
            </a:extLst>
          </p:cNvPr>
          <p:cNvSpPr txBox="1"/>
          <p:nvPr/>
        </p:nvSpPr>
        <p:spPr>
          <a:xfrm>
            <a:off x="6829715" y="5263818"/>
            <a:ext cx="3384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Figure 1 – new network </a:t>
            </a:r>
            <a:r>
              <a:rPr lang="pt-BR" sz="1200" dirty="0" err="1"/>
              <a:t>topology</a:t>
            </a:r>
            <a:endParaRPr lang="en-GB" sz="1200" dirty="0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5350820-C0FF-6053-1803-DD0893EE34A3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xfrm>
            <a:off x="9747316" y="6297105"/>
            <a:ext cx="0" cy="0"/>
          </a:xfrm>
        </p:spPr>
        <p:txBody>
          <a:bodyPr/>
          <a:lstStyle/>
          <a:p>
            <a:fld id="{1314E535-EA40-4872-9D5F-7E5C2FDB35D6}" type="slidenum">
              <a:rPr lang="en-GB" smtClean="0"/>
              <a:t>4</a:t>
            </a:fld>
            <a:endParaRPr lang="en-GB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3E49F666-8C4E-C6B2-9EE2-9E513A266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849468"/>
              </p:ext>
            </p:extLst>
          </p:nvPr>
        </p:nvGraphicFramePr>
        <p:xfrm>
          <a:off x="354360" y="1030373"/>
          <a:ext cx="5600705" cy="2542540"/>
        </p:xfrm>
        <a:graphic>
          <a:graphicData uri="http://schemas.openxmlformats.org/drawingml/2006/table">
            <a:tbl>
              <a:tblPr/>
              <a:tblGrid>
                <a:gridCol w="429135">
                  <a:extLst>
                    <a:ext uri="{9D8B030D-6E8A-4147-A177-3AD203B41FA5}">
                      <a16:colId xmlns:a16="http://schemas.microsoft.com/office/drawing/2014/main" val="1189907721"/>
                    </a:ext>
                  </a:extLst>
                </a:gridCol>
                <a:gridCol w="517157">
                  <a:extLst>
                    <a:ext uri="{9D8B030D-6E8A-4147-A177-3AD203B41FA5}">
                      <a16:colId xmlns:a16="http://schemas.microsoft.com/office/drawing/2014/main" val="1162980807"/>
                    </a:ext>
                  </a:extLst>
                </a:gridCol>
                <a:gridCol w="517157">
                  <a:extLst>
                    <a:ext uri="{9D8B030D-6E8A-4147-A177-3AD203B41FA5}">
                      <a16:colId xmlns:a16="http://schemas.microsoft.com/office/drawing/2014/main" val="2343616207"/>
                    </a:ext>
                  </a:extLst>
                </a:gridCol>
                <a:gridCol w="517157">
                  <a:extLst>
                    <a:ext uri="{9D8B030D-6E8A-4147-A177-3AD203B41FA5}">
                      <a16:colId xmlns:a16="http://schemas.microsoft.com/office/drawing/2014/main" val="1903198936"/>
                    </a:ext>
                  </a:extLst>
                </a:gridCol>
                <a:gridCol w="517157">
                  <a:extLst>
                    <a:ext uri="{9D8B030D-6E8A-4147-A177-3AD203B41FA5}">
                      <a16:colId xmlns:a16="http://schemas.microsoft.com/office/drawing/2014/main" val="428148540"/>
                    </a:ext>
                  </a:extLst>
                </a:gridCol>
                <a:gridCol w="517157">
                  <a:extLst>
                    <a:ext uri="{9D8B030D-6E8A-4147-A177-3AD203B41FA5}">
                      <a16:colId xmlns:a16="http://schemas.microsoft.com/office/drawing/2014/main" val="2137208500"/>
                    </a:ext>
                  </a:extLst>
                </a:gridCol>
                <a:gridCol w="517157">
                  <a:extLst>
                    <a:ext uri="{9D8B030D-6E8A-4147-A177-3AD203B41FA5}">
                      <a16:colId xmlns:a16="http://schemas.microsoft.com/office/drawing/2014/main" val="2358304549"/>
                    </a:ext>
                  </a:extLst>
                </a:gridCol>
                <a:gridCol w="517157">
                  <a:extLst>
                    <a:ext uri="{9D8B030D-6E8A-4147-A177-3AD203B41FA5}">
                      <a16:colId xmlns:a16="http://schemas.microsoft.com/office/drawing/2014/main" val="417437027"/>
                    </a:ext>
                  </a:extLst>
                </a:gridCol>
                <a:gridCol w="517157">
                  <a:extLst>
                    <a:ext uri="{9D8B030D-6E8A-4147-A177-3AD203B41FA5}">
                      <a16:colId xmlns:a16="http://schemas.microsoft.com/office/drawing/2014/main" val="1627123638"/>
                    </a:ext>
                  </a:extLst>
                </a:gridCol>
                <a:gridCol w="517157">
                  <a:extLst>
                    <a:ext uri="{9D8B030D-6E8A-4147-A177-3AD203B41FA5}">
                      <a16:colId xmlns:a16="http://schemas.microsoft.com/office/drawing/2014/main" val="1945602000"/>
                    </a:ext>
                  </a:extLst>
                </a:gridCol>
                <a:gridCol w="517157">
                  <a:extLst>
                    <a:ext uri="{9D8B030D-6E8A-4147-A177-3AD203B41FA5}">
                      <a16:colId xmlns:a16="http://schemas.microsoft.com/office/drawing/2014/main" val="2167143399"/>
                    </a:ext>
                  </a:extLst>
                </a:gridCol>
              </a:tblGrid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Apparent power with new consumers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91114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0.045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0.033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0.024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617407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0.025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0.248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0.033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0.394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405450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0.097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0.394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0.033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0.022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0.024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126875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0.201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0.024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166130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0.125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0.143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0.394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8800964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0.033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690587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0.259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970895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0.259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954177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0.442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0.13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0.028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0.394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998514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0.201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0.023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0.143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051127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0.206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0.022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0.024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0.022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827080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0.13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0.143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0.022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0.025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496954"/>
                  </a:ext>
                </a:extLst>
              </a:tr>
              <a:tr h="18161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626" marR="8626" marT="8626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0.046</a:t>
                      </a:r>
                    </a:p>
                  </a:txBody>
                  <a:tcPr marL="8626" marR="8626" marT="8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0.026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0.048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0.259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0.13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0.016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0.017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0.097</a:t>
                      </a:r>
                    </a:p>
                  </a:txBody>
                  <a:tcPr marL="8626" marR="8626" marT="8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369596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979D8F-7CCA-DD93-4B02-3164522F745D}"/>
              </a:ext>
            </a:extLst>
          </p:cNvPr>
          <p:cNvSpPr txBox="1"/>
          <p:nvPr/>
        </p:nvSpPr>
        <p:spPr>
          <a:xfrm>
            <a:off x="539614" y="4111286"/>
            <a:ext cx="511646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b="0" dirty="0">
                <a:effectLst/>
                <a:latin typeface="+mj-lt"/>
              </a:rPr>
              <a:t>Used </a:t>
            </a:r>
            <a:r>
              <a:rPr lang="es-ES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s-ES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s-ES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pf3ph</a:t>
            </a:r>
            <a:r>
              <a:rPr lang="es-ES" b="0" dirty="0">
                <a:effectLst/>
                <a:latin typeface="Consolas" panose="020B0609020204030204" pitchFamily="49" charset="0"/>
              </a:rPr>
              <a:t>(</a:t>
            </a:r>
            <a:r>
              <a:rPr lang="es-ES" b="0" i="1" dirty="0" err="1">
                <a:effectLst/>
                <a:latin typeface="Consolas" panose="020B0609020204030204" pitchFamily="49" charset="0"/>
              </a:rPr>
              <a:t>t</a:t>
            </a:r>
            <a:r>
              <a:rPr lang="es-ES" b="0" dirty="0" err="1">
                <a:effectLst/>
                <a:latin typeface="Consolas" panose="020B0609020204030204" pitchFamily="49" charset="0"/>
              </a:rPr>
              <a:t>,</a:t>
            </a:r>
            <a:r>
              <a:rPr lang="es-ES" b="0" i="1" dirty="0" err="1">
                <a:effectLst/>
                <a:latin typeface="Consolas" panose="020B0609020204030204" pitchFamily="49" charset="0"/>
              </a:rPr>
              <a:t>z</a:t>
            </a:r>
            <a:r>
              <a:rPr lang="es-ES" b="0" dirty="0" err="1">
                <a:effectLst/>
                <a:latin typeface="Consolas" panose="020B0609020204030204" pitchFamily="49" charset="0"/>
              </a:rPr>
              <a:t>,</a:t>
            </a:r>
            <a:r>
              <a:rPr lang="es-ES" b="0" i="1" dirty="0" err="1">
                <a:effectLst/>
                <a:latin typeface="Consolas" panose="020B0609020204030204" pitchFamily="49" charset="0"/>
              </a:rPr>
              <a:t>si</a:t>
            </a:r>
            <a:r>
              <a:rPr lang="es-ES" b="0" dirty="0" err="1">
                <a:effectLst/>
                <a:latin typeface="Consolas" panose="020B0609020204030204" pitchFamily="49" charset="0"/>
              </a:rPr>
              <a:t>,</a:t>
            </a:r>
            <a:r>
              <a:rPr lang="es-ES" b="0" i="1" dirty="0" err="1">
                <a:effectLst/>
                <a:latin typeface="Consolas" panose="020B0609020204030204" pitchFamily="49" charset="0"/>
              </a:rPr>
              <a:t>vr</a:t>
            </a:r>
            <a:r>
              <a:rPr lang="es-ES" b="0" dirty="0" err="1">
                <a:effectLst/>
                <a:latin typeface="Consolas" panose="020B0609020204030204" pitchFamily="49" charset="0"/>
              </a:rPr>
              <a:t>,</a:t>
            </a:r>
            <a:r>
              <a:rPr lang="es-ES" b="0" i="1" dirty="0" err="1">
                <a:effectLst/>
                <a:latin typeface="Consolas" panose="020B0609020204030204" pitchFamily="49" charset="0"/>
              </a:rPr>
              <a:t>el</a:t>
            </a:r>
            <a:r>
              <a:rPr lang="es-ES" b="0" dirty="0" err="1">
                <a:effectLst/>
                <a:latin typeface="Consolas" panose="020B0609020204030204" pitchFamily="49" charset="0"/>
              </a:rPr>
              <a:t>,</a:t>
            </a:r>
            <a:r>
              <a:rPr lang="es-ES" b="0" i="1" dirty="0" err="1">
                <a:effectLst/>
                <a:latin typeface="Consolas" panose="020B0609020204030204" pitchFamily="49" charset="0"/>
              </a:rPr>
              <a:t>ni</a:t>
            </a:r>
            <a:r>
              <a:rPr lang="es-ES" b="0" dirty="0" err="1">
                <a:effectLst/>
                <a:latin typeface="Consolas" panose="020B0609020204030204" pitchFamily="49" charset="0"/>
              </a:rPr>
              <a:t>,</a:t>
            </a:r>
            <a:r>
              <a:rPr lang="es-ES" b="0" i="1" dirty="0" err="1">
                <a:effectLst/>
                <a:latin typeface="Consolas" panose="020B0609020204030204" pitchFamily="49" charset="0"/>
              </a:rPr>
              <a:t>al</a:t>
            </a:r>
            <a:r>
              <a:rPr lang="es-ES" b="0" dirty="0">
                <a:effectLst/>
                <a:latin typeface="Consolas" panose="020B0609020204030204" pitchFamily="49" charset="0"/>
              </a:rPr>
              <a:t>)</a:t>
            </a:r>
            <a:endParaRPr lang="en-GB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s-ES" dirty="0" err="1"/>
              <a:t>t</a:t>
            </a:r>
            <a:r>
              <a:rPr lang="es-ES" b="0" dirty="0" err="1">
                <a:effectLst/>
              </a:rPr>
              <a:t>o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generate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to</a:t>
            </a:r>
            <a:r>
              <a:rPr lang="es-ES" b="0" dirty="0">
                <a:effectLst/>
              </a:rPr>
              <a:t> per-pase </a:t>
            </a:r>
            <a:r>
              <a:rPr lang="es-ES" b="0" dirty="0" err="1">
                <a:effectLst/>
              </a:rPr>
              <a:t>voltage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measures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of</a:t>
            </a:r>
            <a:r>
              <a:rPr lang="es-ES" b="0" dirty="0">
                <a:effectLst/>
              </a:rPr>
              <a:t> </a:t>
            </a:r>
            <a:r>
              <a:rPr lang="es-ES" b="0" dirty="0" err="1">
                <a:effectLst/>
              </a:rPr>
              <a:t>Vq</a:t>
            </a:r>
            <a:endParaRPr lang="es-E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925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F29F81D-0C04-B488-D688-710E00E30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7117" y="822486"/>
            <a:ext cx="5213024" cy="521302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08CAD21-8CE1-6B7E-3A42-7834D9E5C5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0" y="822487"/>
            <a:ext cx="12191999" cy="52130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54360" y="126746"/>
            <a:ext cx="9628626" cy="65918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buNone/>
            </a:pPr>
            <a:r>
              <a:rPr lang="pt-PT" sz="4400" b="0" strike="noStrike" spc="-1" dirty="0">
                <a:latin typeface="Arial"/>
              </a:rPr>
              <a:t>Challenges of voltage measurements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77D149-E437-3998-FC61-F1F282BE8B08}"/>
              </a:ext>
            </a:extLst>
          </p:cNvPr>
          <p:cNvSpPr txBox="1"/>
          <p:nvPr/>
        </p:nvSpPr>
        <p:spPr>
          <a:xfrm>
            <a:off x="354360" y="6157402"/>
            <a:ext cx="330571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Data </a:t>
            </a:r>
            <a:r>
              <a:rPr lang="pt-BR" sz="1100" dirty="0" err="1">
                <a:solidFill>
                  <a:srgbClr val="00B6F0"/>
                </a:solidFill>
              </a:rPr>
              <a:t>Analytics</a:t>
            </a:r>
            <a:r>
              <a:rPr lang="pt-BR" sz="1100" dirty="0">
                <a:solidFill>
                  <a:srgbClr val="00B6F0"/>
                </a:solidFill>
              </a:rPr>
              <a:t> for </a:t>
            </a:r>
            <a:r>
              <a:rPr lang="pt-BR" sz="1100" dirty="0" err="1">
                <a:solidFill>
                  <a:srgbClr val="00B6F0"/>
                </a:solidFill>
              </a:rPr>
              <a:t>Smart</a:t>
            </a:r>
            <a:r>
              <a:rPr lang="pt-BR" sz="1100" dirty="0">
                <a:solidFill>
                  <a:srgbClr val="00B6F0"/>
                </a:solidFill>
              </a:rPr>
              <a:t> Grids</a:t>
            </a:r>
          </a:p>
          <a:p>
            <a:r>
              <a:rPr lang="en-GB" sz="1100" dirty="0">
                <a:solidFill>
                  <a:srgbClr val="00B6F0"/>
                </a:solidFill>
              </a:rPr>
              <a:t>Phase identification with using voltage profile data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312A07-A978-1F3D-CA35-14166CA6F936}"/>
              </a:ext>
            </a:extLst>
          </p:cNvPr>
          <p:cNvSpPr txBox="1"/>
          <p:nvPr/>
        </p:nvSpPr>
        <p:spPr>
          <a:xfrm>
            <a:off x="4644897" y="6157402"/>
            <a:ext cx="268695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Antonio Villas Bôas </a:t>
            </a:r>
            <a:r>
              <a:rPr lang="pt-BR" sz="1100" dirty="0" err="1">
                <a:solidFill>
                  <a:srgbClr val="00B6F0"/>
                </a:solidFill>
              </a:rPr>
              <a:t>and</a:t>
            </a:r>
            <a:r>
              <a:rPr lang="pt-BR" sz="1100" dirty="0">
                <a:solidFill>
                  <a:srgbClr val="00B6F0"/>
                </a:solidFill>
              </a:rPr>
              <a:t> Jonas </a:t>
            </a:r>
            <a:r>
              <a:rPr lang="pt-BR" sz="1100" dirty="0" err="1">
                <a:solidFill>
                  <a:srgbClr val="00B6F0"/>
                </a:solidFill>
              </a:rPr>
              <a:t>Betscher</a:t>
            </a:r>
            <a:endParaRPr lang="pt-BR" sz="1100" dirty="0">
              <a:solidFill>
                <a:srgbClr val="00B6F0"/>
              </a:solidFill>
            </a:endParaRPr>
          </a:p>
          <a:p>
            <a:r>
              <a:rPr lang="pt-BR" sz="1100" dirty="0">
                <a:solidFill>
                  <a:srgbClr val="00B6F0"/>
                </a:solidFill>
              </a:rPr>
              <a:t>April 15th, 2024</a:t>
            </a:r>
            <a:endParaRPr lang="en-GB" sz="1100" dirty="0">
              <a:solidFill>
                <a:srgbClr val="00B6F0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D25E0E-8A90-125C-DA26-A7DB507151F1}"/>
              </a:ext>
            </a:extLst>
          </p:cNvPr>
          <p:cNvSpPr txBox="1"/>
          <p:nvPr/>
        </p:nvSpPr>
        <p:spPr>
          <a:xfrm>
            <a:off x="542585" y="1931855"/>
            <a:ext cx="6234976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voltage</a:t>
            </a:r>
            <a:r>
              <a:rPr lang="pt-BR" dirty="0"/>
              <a:t> </a:t>
            </a:r>
            <a:r>
              <a:rPr lang="pt-BR" dirty="0" err="1"/>
              <a:t>metering</a:t>
            </a:r>
            <a:r>
              <a:rPr lang="pt-BR" dirty="0"/>
              <a:t> data </a:t>
            </a:r>
            <a:r>
              <a:rPr lang="pt-BR" dirty="0" err="1"/>
              <a:t>alone</a:t>
            </a:r>
            <a:r>
              <a:rPr lang="pt-BR" dirty="0"/>
              <a:t>, </a:t>
            </a:r>
            <a:r>
              <a:rPr lang="pt-BR" dirty="0" err="1"/>
              <a:t>phase-identification</a:t>
            </a:r>
            <a:r>
              <a:rPr lang="pt-BR" dirty="0"/>
              <a:t> requires more </a:t>
            </a:r>
            <a:r>
              <a:rPr lang="pt-BR" dirty="0" err="1"/>
              <a:t>knowledge</a:t>
            </a:r>
            <a:r>
              <a:rPr lang="pt-BR" dirty="0"/>
              <a:t>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/>
              <a:t>Ideal </a:t>
            </a:r>
            <a:r>
              <a:rPr lang="pt-BR" dirty="0" err="1"/>
              <a:t>measurement</a:t>
            </a:r>
            <a:r>
              <a:rPr lang="pt-BR" dirty="0"/>
              <a:t> </a:t>
            </a:r>
            <a:r>
              <a:rPr lang="pt-BR" dirty="0" err="1"/>
              <a:t>equipements</a:t>
            </a:r>
            <a:r>
              <a:rPr lang="pt-BR" dirty="0"/>
              <a:t> are hard/</a:t>
            </a:r>
            <a:r>
              <a:rPr lang="pt-BR" dirty="0" err="1"/>
              <a:t>costly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implemente;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 err="1"/>
              <a:t>Alternative</a:t>
            </a:r>
            <a:r>
              <a:rPr lang="pt-BR" dirty="0"/>
              <a:t>: micro </a:t>
            </a:r>
            <a:r>
              <a:rPr lang="pt-BR" dirty="0" err="1"/>
              <a:t>Phasor</a:t>
            </a:r>
            <a:r>
              <a:rPr lang="pt-BR" dirty="0"/>
              <a:t> </a:t>
            </a:r>
            <a:r>
              <a:rPr lang="pt-BR" dirty="0" err="1"/>
              <a:t>Measument</a:t>
            </a:r>
            <a:r>
              <a:rPr lang="pt-BR" dirty="0"/>
              <a:t> </a:t>
            </a:r>
            <a:r>
              <a:rPr lang="pt-BR" dirty="0" err="1"/>
              <a:t>Units</a:t>
            </a:r>
            <a:r>
              <a:rPr lang="pt-BR" dirty="0"/>
              <a:t> (µ</a:t>
            </a:r>
            <a:r>
              <a:rPr lang="pt-BR" dirty="0" err="1"/>
              <a:t>PMUs</a:t>
            </a:r>
            <a:r>
              <a:rPr lang="pt-BR" dirty="0"/>
              <a:t>)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5350820-C0FF-6053-1803-DD0893EE34A3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xfrm>
            <a:off x="9747316" y="6297105"/>
            <a:ext cx="0" cy="0"/>
          </a:xfrm>
        </p:spPr>
        <p:txBody>
          <a:bodyPr/>
          <a:lstStyle/>
          <a:p>
            <a:fld id="{1314E535-EA40-4872-9D5F-7E5C2FDB35D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08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F29F81D-0C04-B488-D688-710E00E301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2486"/>
            <a:ext cx="5213024" cy="521302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08CAD21-8CE1-6B7E-3A42-7834D9E5C5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22487"/>
            <a:ext cx="12191999" cy="52130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54360" y="126746"/>
            <a:ext cx="9628626" cy="65918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buNone/>
            </a:pPr>
            <a:r>
              <a:rPr lang="pt-PT" sz="4400" b="0" strike="noStrike" spc="-1" dirty="0">
                <a:latin typeface="Arial"/>
              </a:rPr>
              <a:t>Methodology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77D149-E437-3998-FC61-F1F282BE8B08}"/>
              </a:ext>
            </a:extLst>
          </p:cNvPr>
          <p:cNvSpPr txBox="1"/>
          <p:nvPr/>
        </p:nvSpPr>
        <p:spPr>
          <a:xfrm>
            <a:off x="354360" y="6157402"/>
            <a:ext cx="330571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Data </a:t>
            </a:r>
            <a:r>
              <a:rPr lang="pt-BR" sz="1100" dirty="0" err="1">
                <a:solidFill>
                  <a:srgbClr val="00B6F0"/>
                </a:solidFill>
              </a:rPr>
              <a:t>Analytics</a:t>
            </a:r>
            <a:r>
              <a:rPr lang="pt-BR" sz="1100" dirty="0">
                <a:solidFill>
                  <a:srgbClr val="00B6F0"/>
                </a:solidFill>
              </a:rPr>
              <a:t> for </a:t>
            </a:r>
            <a:r>
              <a:rPr lang="pt-BR" sz="1100" dirty="0" err="1">
                <a:solidFill>
                  <a:srgbClr val="00B6F0"/>
                </a:solidFill>
              </a:rPr>
              <a:t>Smart</a:t>
            </a:r>
            <a:r>
              <a:rPr lang="pt-BR" sz="1100" dirty="0">
                <a:solidFill>
                  <a:srgbClr val="00B6F0"/>
                </a:solidFill>
              </a:rPr>
              <a:t> Grids</a:t>
            </a:r>
          </a:p>
          <a:p>
            <a:r>
              <a:rPr lang="en-GB" sz="1100" dirty="0">
                <a:solidFill>
                  <a:srgbClr val="00B6F0"/>
                </a:solidFill>
              </a:rPr>
              <a:t>Phase identification with using voltage profile data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312A07-A978-1F3D-CA35-14166CA6F936}"/>
              </a:ext>
            </a:extLst>
          </p:cNvPr>
          <p:cNvSpPr txBox="1"/>
          <p:nvPr/>
        </p:nvSpPr>
        <p:spPr>
          <a:xfrm>
            <a:off x="4644897" y="6157402"/>
            <a:ext cx="268695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Antonio Villas Bôas </a:t>
            </a:r>
            <a:r>
              <a:rPr lang="pt-BR" sz="1100" dirty="0" err="1">
                <a:solidFill>
                  <a:srgbClr val="00B6F0"/>
                </a:solidFill>
              </a:rPr>
              <a:t>and</a:t>
            </a:r>
            <a:r>
              <a:rPr lang="pt-BR" sz="1100" dirty="0">
                <a:solidFill>
                  <a:srgbClr val="00B6F0"/>
                </a:solidFill>
              </a:rPr>
              <a:t> Jonas </a:t>
            </a:r>
            <a:r>
              <a:rPr lang="pt-BR" sz="1100" dirty="0" err="1">
                <a:solidFill>
                  <a:srgbClr val="00B6F0"/>
                </a:solidFill>
              </a:rPr>
              <a:t>Betscher</a:t>
            </a:r>
            <a:endParaRPr lang="pt-BR" sz="1100" dirty="0">
              <a:solidFill>
                <a:srgbClr val="00B6F0"/>
              </a:solidFill>
            </a:endParaRPr>
          </a:p>
          <a:p>
            <a:r>
              <a:rPr lang="pt-BR" sz="1100" dirty="0">
                <a:solidFill>
                  <a:srgbClr val="00B6F0"/>
                </a:solidFill>
              </a:rPr>
              <a:t>April 15th, 2024</a:t>
            </a:r>
            <a:endParaRPr lang="en-GB" sz="1100" dirty="0">
              <a:solidFill>
                <a:srgbClr val="00B6F0"/>
              </a:solidFill>
            </a:endParaRP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5350820-C0FF-6053-1803-DD0893EE34A3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xfrm>
            <a:off x="9747316" y="6297105"/>
            <a:ext cx="0" cy="0"/>
          </a:xfrm>
        </p:spPr>
        <p:txBody>
          <a:bodyPr/>
          <a:lstStyle/>
          <a:p>
            <a:fld id="{1314E535-EA40-4872-9D5F-7E5C2FDB35D6}" type="slidenum">
              <a:rPr lang="en-GB" smtClean="0"/>
              <a:t>6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E917E57-280E-FA15-5DDD-1636D3C605D7}"/>
                  </a:ext>
                </a:extLst>
              </p:cNvPr>
              <p:cNvSpPr txBox="1"/>
              <p:nvPr/>
            </p:nvSpPr>
            <p:spPr>
              <a:xfrm>
                <a:off x="5674936" y="1263192"/>
                <a:ext cx="6099142" cy="3238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Calculate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Voltage</a:t>
                </a:r>
                <a:r>
                  <a:rPr lang="pt-BR" dirty="0"/>
                  <a:t> </a:t>
                </a:r>
                <a:r>
                  <a:rPr lang="pt-BR" dirty="0" err="1"/>
                  <a:t>Deviation</a:t>
                </a:r>
                <a:r>
                  <a:rPr lang="pt-BR" dirty="0"/>
                  <a:t> </a:t>
                </a:r>
                <a:r>
                  <a:rPr lang="pt-BR" dirty="0" err="1"/>
                  <a:t>from</a:t>
                </a:r>
                <a:r>
                  <a:rPr lang="pt-BR" dirty="0"/>
                  <a:t> N (</a:t>
                </a:r>
                <a:r>
                  <a:rPr lang="pt-BR" dirty="0" err="1"/>
                  <a:t>source</a:t>
                </a:r>
                <a:r>
                  <a:rPr lang="pt-BR" dirty="0"/>
                  <a:t>) </a:t>
                </a:r>
                <a:r>
                  <a:rPr lang="pt-BR" dirty="0" err="1"/>
                  <a:t>to</a:t>
                </a:r>
                <a:r>
                  <a:rPr lang="pt-BR" dirty="0"/>
                  <a:t> Q;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𝑎𝑏𝑐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Compute X: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.Calculate </a:t>
                </a:r>
                <a:r>
                  <a:rPr lang="el-GR" dirty="0"/>
                  <a:t>β</a:t>
                </a:r>
                <a:r>
                  <a:rPr lang="pt-BR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E917E57-280E-FA15-5DDD-1636D3C60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936" y="1263192"/>
                <a:ext cx="6099142" cy="3238835"/>
              </a:xfrm>
              <a:prstGeom prst="rect">
                <a:avLst/>
              </a:prstGeom>
              <a:blipFill>
                <a:blip r:embed="rId3"/>
                <a:stretch>
                  <a:fillRect l="-700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B26FFDF3-A077-9DEC-7C90-DBE0A56B5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512" y="2869255"/>
            <a:ext cx="5691990" cy="8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0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F29F81D-0C04-B488-D688-710E00E301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2486"/>
            <a:ext cx="5213024" cy="521302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08CAD21-8CE1-6B7E-3A42-7834D9E5C5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22487"/>
            <a:ext cx="12191999" cy="52130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54360" y="126746"/>
            <a:ext cx="9628626" cy="65918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buNone/>
            </a:pPr>
            <a:r>
              <a:rPr lang="pt-PT" sz="4400" b="0" strike="noStrike" spc="-1" dirty="0">
                <a:latin typeface="Arial"/>
              </a:rPr>
              <a:t>Results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77D149-E437-3998-FC61-F1F282BE8B08}"/>
              </a:ext>
            </a:extLst>
          </p:cNvPr>
          <p:cNvSpPr txBox="1"/>
          <p:nvPr/>
        </p:nvSpPr>
        <p:spPr>
          <a:xfrm>
            <a:off x="354360" y="6157402"/>
            <a:ext cx="330571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Data </a:t>
            </a:r>
            <a:r>
              <a:rPr lang="pt-BR" sz="1100" dirty="0" err="1">
                <a:solidFill>
                  <a:srgbClr val="00B6F0"/>
                </a:solidFill>
              </a:rPr>
              <a:t>Analytics</a:t>
            </a:r>
            <a:r>
              <a:rPr lang="pt-BR" sz="1100" dirty="0">
                <a:solidFill>
                  <a:srgbClr val="00B6F0"/>
                </a:solidFill>
              </a:rPr>
              <a:t> for </a:t>
            </a:r>
            <a:r>
              <a:rPr lang="pt-BR" sz="1100" dirty="0" err="1">
                <a:solidFill>
                  <a:srgbClr val="00B6F0"/>
                </a:solidFill>
              </a:rPr>
              <a:t>Smart</a:t>
            </a:r>
            <a:r>
              <a:rPr lang="pt-BR" sz="1100" dirty="0">
                <a:solidFill>
                  <a:srgbClr val="00B6F0"/>
                </a:solidFill>
              </a:rPr>
              <a:t> Grids</a:t>
            </a:r>
          </a:p>
          <a:p>
            <a:r>
              <a:rPr lang="en-GB" sz="1100" dirty="0">
                <a:solidFill>
                  <a:srgbClr val="00B6F0"/>
                </a:solidFill>
              </a:rPr>
              <a:t>Phase identification with using voltage profile data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312A07-A978-1F3D-CA35-14166CA6F936}"/>
              </a:ext>
            </a:extLst>
          </p:cNvPr>
          <p:cNvSpPr txBox="1"/>
          <p:nvPr/>
        </p:nvSpPr>
        <p:spPr>
          <a:xfrm>
            <a:off x="4644897" y="6157402"/>
            <a:ext cx="268695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Antonio Villas Bôas </a:t>
            </a:r>
            <a:r>
              <a:rPr lang="pt-BR" sz="1100" dirty="0" err="1">
                <a:solidFill>
                  <a:srgbClr val="00B6F0"/>
                </a:solidFill>
              </a:rPr>
              <a:t>and</a:t>
            </a:r>
            <a:r>
              <a:rPr lang="pt-BR" sz="1100" dirty="0">
                <a:solidFill>
                  <a:srgbClr val="00B6F0"/>
                </a:solidFill>
              </a:rPr>
              <a:t> Jonas </a:t>
            </a:r>
            <a:r>
              <a:rPr lang="pt-BR" sz="1100" dirty="0" err="1">
                <a:solidFill>
                  <a:srgbClr val="00B6F0"/>
                </a:solidFill>
              </a:rPr>
              <a:t>Betscher</a:t>
            </a:r>
            <a:endParaRPr lang="pt-BR" sz="1100" dirty="0">
              <a:solidFill>
                <a:srgbClr val="00B6F0"/>
              </a:solidFill>
            </a:endParaRPr>
          </a:p>
          <a:p>
            <a:r>
              <a:rPr lang="pt-BR" sz="1100" dirty="0">
                <a:solidFill>
                  <a:srgbClr val="00B6F0"/>
                </a:solidFill>
              </a:rPr>
              <a:t>April 15th, 2024</a:t>
            </a:r>
            <a:endParaRPr lang="en-GB" sz="1100" dirty="0">
              <a:solidFill>
                <a:srgbClr val="00B6F0"/>
              </a:solidFill>
            </a:endParaRP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5350820-C0FF-6053-1803-DD0893EE34A3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xfrm>
            <a:off x="9747316" y="6297105"/>
            <a:ext cx="0" cy="0"/>
          </a:xfrm>
        </p:spPr>
        <p:txBody>
          <a:bodyPr/>
          <a:lstStyle/>
          <a:p>
            <a:fld id="{1314E535-EA40-4872-9D5F-7E5C2FDB35D6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Imagem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A03E128-AF76-8E78-03CC-6F5A69825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640" y="2566644"/>
            <a:ext cx="5343525" cy="2705100"/>
          </a:xfrm>
          <a:prstGeom prst="rect">
            <a:avLst/>
          </a:prstGeom>
        </p:spPr>
      </p:pic>
      <p:pic>
        <p:nvPicPr>
          <p:cNvPr id="12" name="Imagem 11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4D739873-EFD0-FCE1-213C-B2A699E50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4" y="2566644"/>
            <a:ext cx="5343525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D9D8E31-E9A8-D4F6-D604-68A5B51B6B9D}"/>
                  </a:ext>
                </a:extLst>
              </p:cNvPr>
              <p:cNvSpPr txBox="1"/>
              <p:nvPr/>
            </p:nvSpPr>
            <p:spPr>
              <a:xfrm>
                <a:off x="5005633" y="1102936"/>
                <a:ext cx="6683604" cy="1336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BR" dirty="0"/>
                  <a:t>We </a:t>
                </a:r>
                <a:r>
                  <a:rPr lang="pt-BR" dirty="0" err="1"/>
                  <a:t>were</a:t>
                </a:r>
                <a:r>
                  <a:rPr lang="pt-BR" dirty="0"/>
                  <a:t> </a:t>
                </a:r>
                <a:r>
                  <a:rPr lang="pt-BR" dirty="0" err="1"/>
                  <a:t>able</a:t>
                </a:r>
                <a:r>
                  <a:rPr lang="pt-BR" dirty="0"/>
                  <a:t> </a:t>
                </a: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estimate</a:t>
                </a:r>
                <a:r>
                  <a:rPr lang="pt-BR" dirty="0"/>
                  <a:t> </a:t>
                </a:r>
                <a:r>
                  <a:rPr lang="pt-BR" dirty="0" err="1"/>
                  <a:t>consumer’s</a:t>
                </a:r>
                <a:r>
                  <a:rPr lang="pt-BR" dirty="0"/>
                  <a:t> </a:t>
                </a:r>
                <a:r>
                  <a:rPr lang="pt-BR" dirty="0" err="1"/>
                  <a:t>phase</a:t>
                </a:r>
                <a:r>
                  <a:rPr lang="pt-BR" dirty="0"/>
                  <a:t> </a:t>
                </a:r>
                <a:r>
                  <a:rPr lang="pt-BR" dirty="0" err="1"/>
                  <a:t>with</a:t>
                </a:r>
                <a:r>
                  <a:rPr lang="pt-BR" dirty="0"/>
                  <a:t> </a:t>
                </a:r>
                <a:r>
                  <a:rPr lang="pt-BR" dirty="0" err="1"/>
                  <a:t>both</a:t>
                </a:r>
                <a:r>
                  <a:rPr lang="pt-BR" dirty="0"/>
                  <a:t> </a:t>
                </a:r>
                <a:r>
                  <a:rPr lang="pt-BR" dirty="0" err="1"/>
                  <a:t>complex</a:t>
                </a:r>
                <a:r>
                  <a:rPr lang="pt-BR" dirty="0"/>
                  <a:t> </a:t>
                </a:r>
                <a:r>
                  <a:rPr lang="pt-BR" dirty="0" err="1"/>
                  <a:t>and</a:t>
                </a:r>
                <a:r>
                  <a:rPr lang="pt-BR" dirty="0"/>
                  <a:t> Absolute </a:t>
                </a:r>
                <a:r>
                  <a:rPr lang="pt-BR" dirty="0" err="1"/>
                  <a:t>values</a:t>
                </a:r>
                <a:r>
                  <a:rPr lang="pt-BR" dirty="0"/>
                  <a:t>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𝑎𝑏𝑐</m:t>
                        </m:r>
                      </m:sup>
                    </m:sSubSup>
                    <m:r>
                      <a:rPr lang="pt-BR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pt-B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RTU had a small error of phase estimation compared to PMU</a:t>
                </a: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D9D8E31-E9A8-D4F6-D604-68A5B51B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633" y="1102936"/>
                <a:ext cx="6683604" cy="1336584"/>
              </a:xfrm>
              <a:prstGeom prst="rect">
                <a:avLst/>
              </a:prstGeom>
              <a:blipFill>
                <a:blip r:embed="rId5"/>
                <a:stretch>
                  <a:fillRect l="-547" r="-456" b="-6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>
            <a:extLst>
              <a:ext uri="{FF2B5EF4-FFF2-40B4-BE49-F238E27FC236}">
                <a16:creationId xmlns:a16="http://schemas.microsoft.com/office/drawing/2014/main" id="{684630DB-EDB7-342E-313F-37C819461800}"/>
              </a:ext>
            </a:extLst>
          </p:cNvPr>
          <p:cNvSpPr txBox="1"/>
          <p:nvPr/>
        </p:nvSpPr>
        <p:spPr>
          <a:xfrm>
            <a:off x="1744077" y="5308299"/>
            <a:ext cx="383199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Figure 2 – Beta </a:t>
            </a:r>
            <a:r>
              <a:rPr lang="pt-BR" sz="1200" dirty="0" err="1"/>
              <a:t>values</a:t>
            </a:r>
            <a:r>
              <a:rPr lang="pt-BR" sz="1200" dirty="0"/>
              <a:t> for </a:t>
            </a:r>
            <a:r>
              <a:rPr lang="pt-BR" sz="1200" dirty="0" err="1"/>
              <a:t>each</a:t>
            </a:r>
            <a:r>
              <a:rPr lang="pt-BR" sz="1200" dirty="0"/>
              <a:t> </a:t>
            </a:r>
            <a:r>
              <a:rPr lang="pt-BR" sz="1200" dirty="0" err="1"/>
              <a:t>consumer</a:t>
            </a:r>
            <a:r>
              <a:rPr lang="pt-BR" sz="1200" dirty="0"/>
              <a:t> </a:t>
            </a:r>
            <a:r>
              <a:rPr lang="pt-BR" sz="1200" dirty="0" err="1"/>
              <a:t>using</a:t>
            </a:r>
            <a:r>
              <a:rPr lang="pt-BR" sz="1200" dirty="0"/>
              <a:t> PMU</a:t>
            </a:r>
            <a:endParaRPr lang="en-GB" sz="12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C1E1C9E-723C-C408-80C4-84C7BC8A5571}"/>
              </a:ext>
            </a:extLst>
          </p:cNvPr>
          <p:cNvSpPr txBox="1"/>
          <p:nvPr/>
        </p:nvSpPr>
        <p:spPr>
          <a:xfrm>
            <a:off x="7305406" y="5322356"/>
            <a:ext cx="3831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Figure 3 – Beta </a:t>
            </a:r>
            <a:r>
              <a:rPr lang="pt-BR" sz="1200" dirty="0" err="1"/>
              <a:t>values</a:t>
            </a:r>
            <a:r>
              <a:rPr lang="pt-BR" sz="1200" dirty="0"/>
              <a:t> for </a:t>
            </a:r>
            <a:r>
              <a:rPr lang="pt-BR" sz="1200" dirty="0" err="1"/>
              <a:t>each</a:t>
            </a:r>
            <a:r>
              <a:rPr lang="pt-BR" sz="1200" dirty="0"/>
              <a:t> </a:t>
            </a:r>
            <a:r>
              <a:rPr lang="pt-BR" sz="1200" dirty="0" err="1"/>
              <a:t>consumer</a:t>
            </a:r>
            <a:r>
              <a:rPr lang="pt-BR" sz="1200" dirty="0"/>
              <a:t> </a:t>
            </a:r>
            <a:r>
              <a:rPr lang="pt-BR" sz="1200" dirty="0" err="1"/>
              <a:t>using</a:t>
            </a:r>
            <a:r>
              <a:rPr lang="pt-BR" sz="1200" dirty="0"/>
              <a:t> RTU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94712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F29F81D-0C04-B488-D688-710E00E301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2486"/>
            <a:ext cx="5213024" cy="521302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08CAD21-8CE1-6B7E-3A42-7834D9E5C5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22487"/>
            <a:ext cx="12191999" cy="521302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9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54360" y="126746"/>
            <a:ext cx="9628626" cy="65918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>
              <a:buNone/>
            </a:pPr>
            <a:r>
              <a:rPr lang="pt-PT" sz="4400" b="0" strike="noStrike" spc="-1" dirty="0">
                <a:latin typeface="Arial"/>
              </a:rPr>
              <a:t>Results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77D149-E437-3998-FC61-F1F282BE8B08}"/>
              </a:ext>
            </a:extLst>
          </p:cNvPr>
          <p:cNvSpPr txBox="1"/>
          <p:nvPr/>
        </p:nvSpPr>
        <p:spPr>
          <a:xfrm>
            <a:off x="354360" y="6157402"/>
            <a:ext cx="330571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Data </a:t>
            </a:r>
            <a:r>
              <a:rPr lang="pt-BR" sz="1100" dirty="0" err="1">
                <a:solidFill>
                  <a:srgbClr val="00B6F0"/>
                </a:solidFill>
              </a:rPr>
              <a:t>Analytics</a:t>
            </a:r>
            <a:r>
              <a:rPr lang="pt-BR" sz="1100" dirty="0">
                <a:solidFill>
                  <a:srgbClr val="00B6F0"/>
                </a:solidFill>
              </a:rPr>
              <a:t> for </a:t>
            </a:r>
            <a:r>
              <a:rPr lang="pt-BR" sz="1100" dirty="0" err="1">
                <a:solidFill>
                  <a:srgbClr val="00B6F0"/>
                </a:solidFill>
              </a:rPr>
              <a:t>Smart</a:t>
            </a:r>
            <a:r>
              <a:rPr lang="pt-BR" sz="1100" dirty="0">
                <a:solidFill>
                  <a:srgbClr val="00B6F0"/>
                </a:solidFill>
              </a:rPr>
              <a:t> Grids</a:t>
            </a:r>
          </a:p>
          <a:p>
            <a:r>
              <a:rPr lang="en-GB" sz="1100" dirty="0">
                <a:solidFill>
                  <a:srgbClr val="00B6F0"/>
                </a:solidFill>
              </a:rPr>
              <a:t>Phase identification with using voltage profile data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312A07-A978-1F3D-CA35-14166CA6F936}"/>
              </a:ext>
            </a:extLst>
          </p:cNvPr>
          <p:cNvSpPr txBox="1"/>
          <p:nvPr/>
        </p:nvSpPr>
        <p:spPr>
          <a:xfrm>
            <a:off x="4644897" y="6157402"/>
            <a:ext cx="268695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Antonio Villas Bôas </a:t>
            </a:r>
            <a:r>
              <a:rPr lang="pt-BR" sz="1100" dirty="0" err="1">
                <a:solidFill>
                  <a:srgbClr val="00B6F0"/>
                </a:solidFill>
              </a:rPr>
              <a:t>and</a:t>
            </a:r>
            <a:r>
              <a:rPr lang="pt-BR" sz="1100" dirty="0">
                <a:solidFill>
                  <a:srgbClr val="00B6F0"/>
                </a:solidFill>
              </a:rPr>
              <a:t> Jonas </a:t>
            </a:r>
            <a:r>
              <a:rPr lang="pt-BR" sz="1100" dirty="0" err="1">
                <a:solidFill>
                  <a:srgbClr val="00B6F0"/>
                </a:solidFill>
              </a:rPr>
              <a:t>Betscher</a:t>
            </a:r>
            <a:endParaRPr lang="pt-BR" sz="1100" dirty="0">
              <a:solidFill>
                <a:srgbClr val="00B6F0"/>
              </a:solidFill>
            </a:endParaRPr>
          </a:p>
          <a:p>
            <a:r>
              <a:rPr lang="pt-BR" sz="1100" dirty="0">
                <a:solidFill>
                  <a:srgbClr val="00B6F0"/>
                </a:solidFill>
              </a:rPr>
              <a:t>April 15th, 2024</a:t>
            </a:r>
            <a:endParaRPr lang="en-GB" sz="1100" dirty="0">
              <a:solidFill>
                <a:srgbClr val="00B6F0"/>
              </a:solidFill>
            </a:endParaRP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5350820-C0FF-6053-1803-DD0893EE34A3}"/>
              </a:ext>
            </a:extLst>
          </p:cNvPr>
          <p:cNvSpPr>
            <a:spLocks noGrp="1"/>
          </p:cNvSpPr>
          <p:nvPr>
            <p:ph type="sldNum" idx="2"/>
          </p:nvPr>
        </p:nvSpPr>
        <p:spPr>
          <a:xfrm>
            <a:off x="9747316" y="6297105"/>
            <a:ext cx="0" cy="0"/>
          </a:xfrm>
        </p:spPr>
        <p:txBody>
          <a:bodyPr/>
          <a:lstStyle/>
          <a:p>
            <a:fld id="{1314E535-EA40-4872-9D5F-7E5C2FDB35D6}" type="slidenum">
              <a:rPr lang="en-GB" smtClean="0"/>
              <a:t>8</a:t>
            </a:fld>
            <a:endParaRPr lang="en-GB" dirty="0"/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30DDDDED-ED62-F862-4487-8E2DB7186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13" y="1968312"/>
            <a:ext cx="9263158" cy="393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24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BC4B8BA-CDCF-AD0D-ACEB-CD7F72CC1323}"/>
              </a:ext>
            </a:extLst>
          </p:cNvPr>
          <p:cNvSpPr txBox="1"/>
          <p:nvPr/>
        </p:nvSpPr>
        <p:spPr>
          <a:xfrm>
            <a:off x="354360" y="6157402"/>
            <a:ext cx="330571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Data </a:t>
            </a:r>
            <a:r>
              <a:rPr lang="pt-BR" sz="1100" dirty="0" err="1">
                <a:solidFill>
                  <a:srgbClr val="00B6F0"/>
                </a:solidFill>
              </a:rPr>
              <a:t>Analytics</a:t>
            </a:r>
            <a:r>
              <a:rPr lang="pt-BR" sz="1100" dirty="0">
                <a:solidFill>
                  <a:srgbClr val="00B6F0"/>
                </a:solidFill>
              </a:rPr>
              <a:t> for </a:t>
            </a:r>
            <a:r>
              <a:rPr lang="pt-BR" sz="1100" dirty="0" err="1">
                <a:solidFill>
                  <a:srgbClr val="00B6F0"/>
                </a:solidFill>
              </a:rPr>
              <a:t>Smart</a:t>
            </a:r>
            <a:r>
              <a:rPr lang="pt-BR" sz="1100" dirty="0">
                <a:solidFill>
                  <a:srgbClr val="00B6F0"/>
                </a:solidFill>
              </a:rPr>
              <a:t> Grids</a:t>
            </a:r>
          </a:p>
          <a:p>
            <a:r>
              <a:rPr lang="en-GB" sz="1100" dirty="0">
                <a:solidFill>
                  <a:srgbClr val="00B6F0"/>
                </a:solidFill>
              </a:rPr>
              <a:t>Phase identification with using voltage profile data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28718D-53E7-6072-AE14-A1BC8349EB99}"/>
              </a:ext>
            </a:extLst>
          </p:cNvPr>
          <p:cNvSpPr txBox="1"/>
          <p:nvPr/>
        </p:nvSpPr>
        <p:spPr>
          <a:xfrm>
            <a:off x="4644897" y="6157402"/>
            <a:ext cx="268695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rgbClr val="00B6F0"/>
                </a:solidFill>
              </a:rPr>
              <a:t>Antonio Villas Bôas </a:t>
            </a:r>
            <a:r>
              <a:rPr lang="pt-BR" sz="1100" dirty="0" err="1">
                <a:solidFill>
                  <a:srgbClr val="00B6F0"/>
                </a:solidFill>
              </a:rPr>
              <a:t>and</a:t>
            </a:r>
            <a:r>
              <a:rPr lang="pt-BR" sz="1100" dirty="0">
                <a:solidFill>
                  <a:srgbClr val="00B6F0"/>
                </a:solidFill>
              </a:rPr>
              <a:t> Jonas </a:t>
            </a:r>
            <a:r>
              <a:rPr lang="pt-BR" sz="1100" dirty="0" err="1">
                <a:solidFill>
                  <a:srgbClr val="00B6F0"/>
                </a:solidFill>
              </a:rPr>
              <a:t>Betscher</a:t>
            </a:r>
            <a:endParaRPr lang="pt-BR" sz="1100" dirty="0">
              <a:solidFill>
                <a:srgbClr val="00B6F0"/>
              </a:solidFill>
            </a:endParaRPr>
          </a:p>
          <a:p>
            <a:r>
              <a:rPr lang="pt-BR" sz="1100" dirty="0">
                <a:solidFill>
                  <a:srgbClr val="00B6F0"/>
                </a:solidFill>
              </a:rPr>
              <a:t>April 15th, 2024</a:t>
            </a:r>
            <a:endParaRPr lang="en-GB" sz="1100" dirty="0">
              <a:solidFill>
                <a:srgbClr val="00B6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622</Words>
  <Application>Microsoft Office PowerPoint</Application>
  <PresentationFormat>Widescreen</PresentationFormat>
  <Paragraphs>233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9</vt:i4>
      </vt:variant>
    </vt:vector>
  </HeadingPairs>
  <TitlesOfParts>
    <vt:vector size="20" baseType="lpstr">
      <vt:lpstr>Aptos</vt:lpstr>
      <vt:lpstr>Aptos Narrow</vt:lpstr>
      <vt:lpstr>Arial</vt:lpstr>
      <vt:lpstr>Cambria Math</vt:lpstr>
      <vt:lpstr>Consolas</vt:lpstr>
      <vt:lpstr>Symbol</vt:lpstr>
      <vt:lpstr>Times New Roman</vt:lpstr>
      <vt:lpstr>Wingdings</vt:lpstr>
      <vt:lpstr>Office Theme</vt:lpstr>
      <vt:lpstr>Office Theme</vt:lpstr>
      <vt:lpstr>Office Theme</vt:lpstr>
      <vt:lpstr>Phase identification with using voltage profile data</vt:lpstr>
      <vt:lpstr>Project Goal</vt:lpstr>
      <vt:lpstr>Data Overview</vt:lpstr>
      <vt:lpstr>Data Overview</vt:lpstr>
      <vt:lpstr>Challenges of voltage measurements</vt:lpstr>
      <vt:lpstr>Methodology</vt:lpstr>
      <vt:lpstr>Results</vt:lpstr>
      <vt:lpstr>Results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Jonas Betscher</dc:creator>
  <dc:description/>
  <cp:lastModifiedBy>Antonio Vitor Villas Bôas</cp:lastModifiedBy>
  <cp:revision>4</cp:revision>
  <dcterms:created xsi:type="dcterms:W3CDTF">2024-04-04T13:06:05Z</dcterms:created>
  <dcterms:modified xsi:type="dcterms:W3CDTF">2024-04-10T11:13:49Z</dcterms:modified>
  <dc:language>pt-PT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Breitbild</vt:lpwstr>
  </property>
  <property fmtid="{D5CDD505-2E9C-101B-9397-08002B2CF9AE}" pid="3" name="Slides">
    <vt:i4>3</vt:i4>
  </property>
</Properties>
</file>